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Fira Sans" charset="1" panose="020B0503050000020004"/>
      <p:regular r:id="rId20"/>
    </p:embeddedFont>
    <p:embeddedFont>
      <p:font typeface="Fira Sans Bold" charset="1" panose="020B080305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732210"/>
            <a:ext cx="9445526" cy="473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97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Modulul Administrare Resurse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803380"/>
            <a:ext cx="6200626" cy="6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Proiect realizat în Asana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7776567"/>
            <a:ext cx="9445526" cy="69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 prezentare a procesului complet de dezvoltare, de la planificare la finalizare, utilizând metodologie colaborativă și instrumentele moderne de gestionare a proiectelor.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009" y="924371"/>
            <a:ext cx="7067550" cy="64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Concluzii și Rezultate Finale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0009" y="1864370"/>
            <a:ext cx="9869984" cy="1435448"/>
            <a:chOff x="0" y="0"/>
            <a:chExt cx="13159978" cy="19139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9994" cy="1914017"/>
            </a:xfrm>
            <a:custGeom>
              <a:avLst/>
              <a:gdLst/>
              <a:ahLst/>
              <a:cxnLst/>
              <a:rect r="r" b="b" t="t" l="l"/>
              <a:pathLst>
                <a:path h="1914017" w="13159994">
                  <a:moveTo>
                    <a:pt x="0" y="624078"/>
                  </a:moveTo>
                  <a:cubicBezTo>
                    <a:pt x="0" y="279400"/>
                    <a:pt x="279400" y="0"/>
                    <a:pt x="624078" y="0"/>
                  </a:cubicBezTo>
                  <a:lnTo>
                    <a:pt x="12535916" y="0"/>
                  </a:lnTo>
                  <a:cubicBezTo>
                    <a:pt x="12880594" y="0"/>
                    <a:pt x="13159994" y="279400"/>
                    <a:pt x="13159994" y="624078"/>
                  </a:cubicBezTo>
                  <a:lnTo>
                    <a:pt x="13159994" y="1289939"/>
                  </a:lnTo>
                  <a:cubicBezTo>
                    <a:pt x="13159994" y="1634617"/>
                    <a:pt x="12880594" y="1914017"/>
                    <a:pt x="12535916" y="1914017"/>
                  </a:cubicBezTo>
                  <a:lnTo>
                    <a:pt x="624078" y="1914017"/>
                  </a:lnTo>
                  <a:cubicBezTo>
                    <a:pt x="279400" y="1913890"/>
                    <a:pt x="0" y="1634490"/>
                    <a:pt x="0" y="1289812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4972" y="2021235"/>
            <a:ext cx="2437656" cy="3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✓ Modul Complet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972" y="2414290"/>
            <a:ext cx="9480054" cy="69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Modulul Administrare Resurse este funcțional, testat și gata pentru producție, cu toate funcționalitățile cerute implementate corect.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0009" y="3494782"/>
            <a:ext cx="9869984" cy="1435448"/>
            <a:chOff x="0" y="0"/>
            <a:chExt cx="13159978" cy="19139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59994" cy="1914017"/>
            </a:xfrm>
            <a:custGeom>
              <a:avLst/>
              <a:gdLst/>
              <a:ahLst/>
              <a:cxnLst/>
              <a:rect r="r" b="b" t="t" l="l"/>
              <a:pathLst>
                <a:path h="1914017" w="13159994">
                  <a:moveTo>
                    <a:pt x="0" y="624078"/>
                  </a:moveTo>
                  <a:cubicBezTo>
                    <a:pt x="0" y="279400"/>
                    <a:pt x="279400" y="0"/>
                    <a:pt x="624078" y="0"/>
                  </a:cubicBezTo>
                  <a:lnTo>
                    <a:pt x="12535916" y="0"/>
                  </a:lnTo>
                  <a:cubicBezTo>
                    <a:pt x="12880594" y="0"/>
                    <a:pt x="13159994" y="279400"/>
                    <a:pt x="13159994" y="624078"/>
                  </a:cubicBezTo>
                  <a:lnTo>
                    <a:pt x="13159994" y="1289939"/>
                  </a:lnTo>
                  <a:cubicBezTo>
                    <a:pt x="13159994" y="1634617"/>
                    <a:pt x="12880594" y="1914017"/>
                    <a:pt x="12535916" y="1914017"/>
                  </a:cubicBezTo>
                  <a:lnTo>
                    <a:pt x="624078" y="1914017"/>
                  </a:lnTo>
                  <a:cubicBezTo>
                    <a:pt x="279400" y="1913890"/>
                    <a:pt x="0" y="1634490"/>
                    <a:pt x="0" y="1289812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74972" y="3651648"/>
            <a:ext cx="2437656" cy="3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✓ Asana Eficient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972" y="4044702"/>
            <a:ext cx="9480054" cy="69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Platforma Asana s-a dovedit instrumentul ideal pentru managementul proiectelor educaționale, facilitând transparență și colaborare.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0009" y="5125194"/>
            <a:ext cx="9869984" cy="1435448"/>
            <a:chOff x="0" y="0"/>
            <a:chExt cx="13159978" cy="19139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59994" cy="1914017"/>
            </a:xfrm>
            <a:custGeom>
              <a:avLst/>
              <a:gdLst/>
              <a:ahLst/>
              <a:cxnLst/>
              <a:rect r="r" b="b" t="t" l="l"/>
              <a:pathLst>
                <a:path h="1914017" w="13159994">
                  <a:moveTo>
                    <a:pt x="0" y="624078"/>
                  </a:moveTo>
                  <a:cubicBezTo>
                    <a:pt x="0" y="279400"/>
                    <a:pt x="279400" y="0"/>
                    <a:pt x="624078" y="0"/>
                  </a:cubicBezTo>
                  <a:lnTo>
                    <a:pt x="12535916" y="0"/>
                  </a:lnTo>
                  <a:cubicBezTo>
                    <a:pt x="12880594" y="0"/>
                    <a:pt x="13159994" y="279400"/>
                    <a:pt x="13159994" y="624078"/>
                  </a:cubicBezTo>
                  <a:lnTo>
                    <a:pt x="13159994" y="1289939"/>
                  </a:lnTo>
                  <a:cubicBezTo>
                    <a:pt x="13159994" y="1634617"/>
                    <a:pt x="12880594" y="1914017"/>
                    <a:pt x="12535916" y="1914017"/>
                  </a:cubicBezTo>
                  <a:lnTo>
                    <a:pt x="624078" y="1914017"/>
                  </a:lnTo>
                  <a:cubicBezTo>
                    <a:pt x="279400" y="1913890"/>
                    <a:pt x="0" y="1634490"/>
                    <a:pt x="0" y="1289812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4972" y="5282059"/>
            <a:ext cx="2437656" cy="3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✓ Echipă Unitară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4972" y="5675114"/>
            <a:ext cx="9480054" cy="69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Toți membrii au contribuit activ și echilibrat, demonstrând responsabilitate individuală și angajament colectiv.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0009" y="6755606"/>
            <a:ext cx="9869984" cy="1435448"/>
            <a:chOff x="0" y="0"/>
            <a:chExt cx="13159978" cy="19139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59994" cy="1914017"/>
            </a:xfrm>
            <a:custGeom>
              <a:avLst/>
              <a:gdLst/>
              <a:ahLst/>
              <a:cxnLst/>
              <a:rect r="r" b="b" t="t" l="l"/>
              <a:pathLst>
                <a:path h="1914017" w="13159994">
                  <a:moveTo>
                    <a:pt x="0" y="624078"/>
                  </a:moveTo>
                  <a:cubicBezTo>
                    <a:pt x="0" y="279400"/>
                    <a:pt x="279400" y="0"/>
                    <a:pt x="624078" y="0"/>
                  </a:cubicBezTo>
                  <a:lnTo>
                    <a:pt x="12535916" y="0"/>
                  </a:lnTo>
                  <a:cubicBezTo>
                    <a:pt x="12880594" y="0"/>
                    <a:pt x="13159994" y="279400"/>
                    <a:pt x="13159994" y="624078"/>
                  </a:cubicBezTo>
                  <a:lnTo>
                    <a:pt x="13159994" y="1289939"/>
                  </a:lnTo>
                  <a:cubicBezTo>
                    <a:pt x="13159994" y="1634617"/>
                    <a:pt x="12880594" y="1914017"/>
                    <a:pt x="12535916" y="1914017"/>
                  </a:cubicBezTo>
                  <a:lnTo>
                    <a:pt x="624078" y="1914017"/>
                  </a:lnTo>
                  <a:cubicBezTo>
                    <a:pt x="279400" y="1913890"/>
                    <a:pt x="0" y="1634490"/>
                    <a:pt x="0" y="1289812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74972" y="6912471"/>
            <a:ext cx="2801839" cy="3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✓ Documentație Completă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4972" y="7305526"/>
            <a:ext cx="9480054" cy="69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Livrabilele includ cod bine documentat, manual de utilizator și ghid tehnic, asigurând sustenabilitate și ușor transfer de cunoștințe.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0009" y="8435876"/>
            <a:ext cx="9246542" cy="88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Mulțumim pentru atenție! </a:t>
            </a:r>
            <a:r>
              <a:rPr lang="en-US" sz="525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🎓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077790"/>
            <a:ext cx="6202264" cy="813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Echipa Proiectului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387030"/>
            <a:ext cx="8027789" cy="1429345"/>
            <a:chOff x="0" y="0"/>
            <a:chExt cx="10703718" cy="1905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40185" y="3625454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Zaharov Serghei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185" y="4095304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Lider de echipă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67974" y="3387030"/>
            <a:ext cx="8027789" cy="1429345"/>
            <a:chOff x="0" y="0"/>
            <a:chExt cx="10703718" cy="1905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515921" y="3625454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Mita Andrei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5921" y="4095304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Dezvoltator backend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5064324"/>
            <a:ext cx="8027789" cy="1429345"/>
            <a:chOff x="0" y="0"/>
            <a:chExt cx="10703718" cy="19057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40185" y="5302746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Stas Ivanov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185" y="5772596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Dezvoltator frontend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67974" y="5064324"/>
            <a:ext cx="8027789" cy="1429345"/>
            <a:chOff x="0" y="0"/>
            <a:chExt cx="10703718" cy="19057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515921" y="5302746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Chiriac 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5921" y="5772596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Tester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2238" y="6741616"/>
            <a:ext cx="8027789" cy="1429345"/>
            <a:chOff x="0" y="0"/>
            <a:chExt cx="10703718" cy="19057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0185" y="6980039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Niculiti Nichita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0185" y="7449890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Documentarist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67974" y="6741616"/>
            <a:ext cx="8027789" cy="1429345"/>
            <a:chOff x="0" y="0"/>
            <a:chExt cx="10703718" cy="19057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03814" cy="1905762"/>
            </a:xfrm>
            <a:custGeom>
              <a:avLst/>
              <a:gdLst/>
              <a:ahLst/>
              <a:cxnLst/>
              <a:rect r="r" b="b" t="t" l="l"/>
              <a:pathLst>
                <a:path h="1905762" w="10703814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654157" y="0"/>
                  </a:lnTo>
                  <a:cubicBezTo>
                    <a:pt x="10681589" y="0"/>
                    <a:pt x="10703814" y="22225"/>
                    <a:pt x="10703814" y="49657"/>
                  </a:cubicBezTo>
                  <a:lnTo>
                    <a:pt x="10703814" y="1856105"/>
                  </a:lnTo>
                  <a:cubicBezTo>
                    <a:pt x="10703814" y="1883537"/>
                    <a:pt x="10681589" y="1905762"/>
                    <a:pt x="10654157" y="1905762"/>
                  </a:cubicBezTo>
                  <a:lnTo>
                    <a:pt x="49657" y="1905762"/>
                  </a:lnTo>
                  <a:cubicBezTo>
                    <a:pt x="22225" y="1905762"/>
                    <a:pt x="0" y="1883537"/>
                    <a:pt x="0" y="1856105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515921" y="6980039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Iacob Stas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5921" y="7449890"/>
            <a:ext cx="753189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Analist și coordonator raport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409230"/>
            <a:ext cx="7131992" cy="81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Obiectivele Proiectului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718471"/>
            <a:ext cx="558105" cy="558105"/>
            <a:chOff x="0" y="0"/>
            <a:chExt cx="744140" cy="74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220" cy="744220"/>
            </a:xfrm>
            <a:custGeom>
              <a:avLst/>
              <a:gdLst/>
              <a:ahLst/>
              <a:cxnLst/>
              <a:rect r="r" b="b" t="t" l="l"/>
              <a:pathLst>
                <a:path h="744220" w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255" y="3812605"/>
            <a:ext cx="372070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8290" y="3794224"/>
            <a:ext cx="489321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Implementare modul funcțional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8290" y="4264075"/>
            <a:ext cx="7190631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Dezvoltarea unui modul complet de administrare a resurselor într-o aplicație web, cu toate componentele necesare pentru gestionarea eficientă a activelor și responsabilităților.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8930" y="3718471"/>
            <a:ext cx="558105" cy="558105"/>
            <a:chOff x="0" y="0"/>
            <a:chExt cx="744140" cy="74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4220" cy="744220"/>
            </a:xfrm>
            <a:custGeom>
              <a:avLst/>
              <a:gdLst/>
              <a:ahLst/>
              <a:cxnLst/>
              <a:rect r="r" b="b" t="t" l="l"/>
              <a:pathLst>
                <a:path h="744220" w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91947" y="3812605"/>
            <a:ext cx="372070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4984" y="3794224"/>
            <a:ext cx="4805214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Aplicare principii colaborative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4984" y="4264075"/>
            <a:ext cx="7190780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Integrarea planificării, dezvoltării și testării într-un proces unificat, cu implicarea tuturor membrilor echipei în fiecare etapă.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238" y="6027092"/>
            <a:ext cx="558105" cy="558105"/>
            <a:chOff x="0" y="0"/>
            <a:chExt cx="744140" cy="744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4220" cy="744220"/>
            </a:xfrm>
            <a:custGeom>
              <a:avLst/>
              <a:gdLst/>
              <a:ahLst/>
              <a:cxnLst/>
              <a:rect r="r" b="b" t="t" l="l"/>
              <a:pathLst>
                <a:path h="744220" w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85255" y="6121226"/>
            <a:ext cx="372070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8290" y="6102846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Utilizare Asana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8290" y="6572696"/>
            <a:ext cx="7190631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Exploatarea platformei Asana pentru gestionarea sarcinilor, urmărirea progresului și facilitarea comunicării între echipă.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98930" y="6027092"/>
            <a:ext cx="558105" cy="558105"/>
            <a:chOff x="0" y="0"/>
            <a:chExt cx="744140" cy="74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4220" cy="744220"/>
            </a:xfrm>
            <a:custGeom>
              <a:avLst/>
              <a:gdLst/>
              <a:ahLst/>
              <a:cxnLst/>
              <a:rect r="r" b="b" t="t" l="l"/>
              <a:pathLst>
                <a:path h="744220" w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91947" y="6121226"/>
            <a:ext cx="372070" cy="4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874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4984" y="6102846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Raport și prezentare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04984" y="6572696"/>
            <a:ext cx="7190780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Elaborarea unui raport detaliat de performanță și a unei prezentări sintetice care demonstrează calitatea livrabilelor și eficiența procesului.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13097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7890" y="469106"/>
            <a:ext cx="6916191" cy="61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Structura Proiectului în Asana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7890" y="1179881"/>
            <a:ext cx="13616237" cy="5803812"/>
            <a:chOff x="0" y="0"/>
            <a:chExt cx="22416293" cy="955476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2416263" cy="9554718"/>
            </a:xfrm>
            <a:custGeom>
              <a:avLst/>
              <a:gdLst/>
              <a:ahLst/>
              <a:cxnLst/>
              <a:rect r="r" b="b" t="t" l="l"/>
              <a:pathLst>
                <a:path h="9554718" w="22416263">
                  <a:moveTo>
                    <a:pt x="0" y="0"/>
                  </a:moveTo>
                  <a:lnTo>
                    <a:pt x="22416263" y="0"/>
                  </a:lnTo>
                  <a:lnTo>
                    <a:pt x="22416263" y="9554718"/>
                  </a:lnTo>
                  <a:lnTo>
                    <a:pt x="0" y="9554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t="0" r="-2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7815" y="7213304"/>
            <a:ext cx="1681222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Proiectul a fost structurat în cinci faze principale pentru a asigura fluxul logic al activităților și claritatea responsabilităților. Fiecare fază conține 3-4 task-uri majore cu subtask-uri detaliate, deadline-uri clare și etichete colorate pentru ușor identificare.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6940" y="8165804"/>
            <a:ext cx="16812220" cy="1313855"/>
            <a:chOff x="0" y="0"/>
            <a:chExt cx="22416293" cy="17518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416263" cy="1751711"/>
            </a:xfrm>
            <a:custGeom>
              <a:avLst/>
              <a:gdLst/>
              <a:ahLst/>
              <a:cxnLst/>
              <a:rect r="r" b="b" t="t" l="l"/>
              <a:pathLst>
                <a:path h="1751711" w="22416263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22379432" y="0"/>
                  </a:lnTo>
                  <a:cubicBezTo>
                    <a:pt x="22399752" y="0"/>
                    <a:pt x="22416263" y="16510"/>
                    <a:pt x="22416263" y="36830"/>
                  </a:cubicBezTo>
                  <a:lnTo>
                    <a:pt x="22416263" y="1714881"/>
                  </a:lnTo>
                  <a:cubicBezTo>
                    <a:pt x="22416263" y="1735201"/>
                    <a:pt x="22399752" y="1751711"/>
                    <a:pt x="22379432" y="1751711"/>
                  </a:cubicBezTo>
                  <a:lnTo>
                    <a:pt x="36830" y="1751711"/>
                  </a:lnTo>
                  <a:cubicBezTo>
                    <a:pt x="16510" y="1751711"/>
                    <a:pt x="0" y="1735201"/>
                    <a:pt x="0" y="1714881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6940" y="8165804"/>
            <a:ext cx="5603974" cy="656927"/>
            <a:chOff x="0" y="0"/>
            <a:chExt cx="7471965" cy="8759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71918" cy="875792"/>
            </a:xfrm>
            <a:custGeom>
              <a:avLst/>
              <a:gdLst/>
              <a:ahLst/>
              <a:cxnLst/>
              <a:rect r="r" b="b" t="t" l="l"/>
              <a:pathLst>
                <a:path h="875792" w="7471918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7435088" y="0"/>
                  </a:lnTo>
                  <a:cubicBezTo>
                    <a:pt x="7455408" y="0"/>
                    <a:pt x="7471918" y="16510"/>
                    <a:pt x="7471918" y="36830"/>
                  </a:cubicBezTo>
                  <a:lnTo>
                    <a:pt x="7471918" y="838962"/>
                  </a:lnTo>
                  <a:cubicBezTo>
                    <a:pt x="7471918" y="859282"/>
                    <a:pt x="7455408" y="875792"/>
                    <a:pt x="7435088" y="875792"/>
                  </a:cubicBezTo>
                  <a:lnTo>
                    <a:pt x="36830" y="875792"/>
                  </a:lnTo>
                  <a:cubicBezTo>
                    <a:pt x="16510" y="875792"/>
                    <a:pt x="0" y="859282"/>
                    <a:pt x="0" y="838962"/>
                  </a:cubicBez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41337" y="8321626"/>
            <a:ext cx="2305943" cy="3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Planificare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360914" y="8165804"/>
            <a:ext cx="5604122" cy="656927"/>
            <a:chOff x="0" y="0"/>
            <a:chExt cx="7472163" cy="8759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72172" cy="875919"/>
            </a:xfrm>
            <a:custGeom>
              <a:avLst/>
              <a:gdLst/>
              <a:ahLst/>
              <a:cxnLst/>
              <a:rect r="r" b="b" t="t" l="l"/>
              <a:pathLst>
                <a:path h="875919" w="7472172">
                  <a:moveTo>
                    <a:pt x="0" y="0"/>
                  </a:moveTo>
                  <a:lnTo>
                    <a:pt x="7472172" y="0"/>
                  </a:lnTo>
                  <a:lnTo>
                    <a:pt x="7472172" y="875919"/>
                  </a:lnTo>
                  <a:lnTo>
                    <a:pt x="0" y="875919"/>
                  </a:ln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545312" y="8321626"/>
            <a:ext cx="2305943" cy="3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Dezvoltare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65037" y="8165804"/>
            <a:ext cx="5604122" cy="656927"/>
            <a:chOff x="0" y="0"/>
            <a:chExt cx="7472163" cy="8759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72172" cy="875919"/>
            </a:xfrm>
            <a:custGeom>
              <a:avLst/>
              <a:gdLst/>
              <a:ahLst/>
              <a:cxnLst/>
              <a:rect r="r" b="b" t="t" l="l"/>
              <a:pathLst>
                <a:path h="875919" w="7472172">
                  <a:moveTo>
                    <a:pt x="0" y="0"/>
                  </a:moveTo>
                  <a:lnTo>
                    <a:pt x="7472172" y="0"/>
                  </a:lnTo>
                  <a:lnTo>
                    <a:pt x="7472172" y="875919"/>
                  </a:lnTo>
                  <a:lnTo>
                    <a:pt x="0" y="875919"/>
                  </a:lnTo>
                  <a:close/>
                </a:path>
              </a:pathLst>
            </a:custGeom>
            <a:solidFill>
              <a:srgbClr val="43355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149435" y="8321626"/>
            <a:ext cx="2305942" cy="3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Testare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37890" y="10281048"/>
            <a:ext cx="8406110" cy="656927"/>
            <a:chOff x="0" y="0"/>
            <a:chExt cx="11208147" cy="8759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08131" cy="875919"/>
            </a:xfrm>
            <a:custGeom>
              <a:avLst/>
              <a:gdLst/>
              <a:ahLst/>
              <a:cxnLst/>
              <a:rect r="r" b="b" t="t" l="l"/>
              <a:pathLst>
                <a:path h="875919" w="11208131">
                  <a:moveTo>
                    <a:pt x="0" y="0"/>
                  </a:moveTo>
                  <a:lnTo>
                    <a:pt x="11208131" y="0"/>
                  </a:lnTo>
                  <a:lnTo>
                    <a:pt x="11208131" y="875919"/>
                  </a:lnTo>
                  <a:lnTo>
                    <a:pt x="0" y="875919"/>
                  </a:ln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7890" y="10281048"/>
            <a:ext cx="8406110" cy="19050"/>
            <a:chOff x="0" y="0"/>
            <a:chExt cx="11208147" cy="25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08131" cy="25400"/>
            </a:xfrm>
            <a:custGeom>
              <a:avLst/>
              <a:gdLst/>
              <a:ahLst/>
              <a:cxnLst/>
              <a:rect r="r" b="b" t="t" l="l"/>
              <a:pathLst>
                <a:path h="25400" w="1120813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1195431" y="0"/>
                  </a:lnTo>
                  <a:cubicBezTo>
                    <a:pt x="11202416" y="0"/>
                    <a:pt x="11208131" y="5715"/>
                    <a:pt x="11208131" y="12700"/>
                  </a:cubicBezTo>
                  <a:cubicBezTo>
                    <a:pt x="11208131" y="19685"/>
                    <a:pt x="11202416" y="25400"/>
                    <a:pt x="1119543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22287" y="10436870"/>
            <a:ext cx="2305943" cy="3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Documentare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44000" y="10281048"/>
            <a:ext cx="8406110" cy="656927"/>
            <a:chOff x="0" y="0"/>
            <a:chExt cx="11208147" cy="8759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08131" cy="875919"/>
            </a:xfrm>
            <a:custGeom>
              <a:avLst/>
              <a:gdLst/>
              <a:ahLst/>
              <a:cxnLst/>
              <a:rect r="r" b="b" t="t" l="l"/>
              <a:pathLst>
                <a:path h="875919" w="11208131">
                  <a:moveTo>
                    <a:pt x="0" y="0"/>
                  </a:moveTo>
                  <a:lnTo>
                    <a:pt x="11208131" y="0"/>
                  </a:lnTo>
                  <a:lnTo>
                    <a:pt x="11208131" y="875919"/>
                  </a:lnTo>
                  <a:lnTo>
                    <a:pt x="0" y="875919"/>
                  </a:lnTo>
                  <a:close/>
                </a:path>
              </a:pathLst>
            </a:custGeom>
            <a:solidFill>
              <a:srgbClr val="43355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144000" y="10281048"/>
            <a:ext cx="19050" cy="656927"/>
            <a:chOff x="0" y="0"/>
            <a:chExt cx="25400" cy="8759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400" cy="875919"/>
            </a:xfrm>
            <a:custGeom>
              <a:avLst/>
              <a:gdLst/>
              <a:ahLst/>
              <a:cxnLst/>
              <a:rect r="r" b="b" t="t" l="l"/>
              <a:pathLst>
                <a:path h="875919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863219"/>
                  </a:lnTo>
                  <a:cubicBezTo>
                    <a:pt x="25400" y="870204"/>
                    <a:pt x="19685" y="875919"/>
                    <a:pt x="12700" y="875919"/>
                  </a:cubicBezTo>
                  <a:cubicBezTo>
                    <a:pt x="5715" y="875919"/>
                    <a:pt x="0" y="870204"/>
                    <a:pt x="0" y="863219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144000" y="10281048"/>
            <a:ext cx="8406110" cy="19050"/>
            <a:chOff x="0" y="0"/>
            <a:chExt cx="11208147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208131" cy="25400"/>
            </a:xfrm>
            <a:custGeom>
              <a:avLst/>
              <a:gdLst/>
              <a:ahLst/>
              <a:cxnLst/>
              <a:rect r="r" b="b" t="t" l="l"/>
              <a:pathLst>
                <a:path h="25400" w="1120813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1195431" y="0"/>
                  </a:lnTo>
                  <a:cubicBezTo>
                    <a:pt x="11202416" y="0"/>
                    <a:pt x="11208131" y="5715"/>
                    <a:pt x="11208131" y="12700"/>
                  </a:cubicBezTo>
                  <a:cubicBezTo>
                    <a:pt x="11208131" y="19685"/>
                    <a:pt x="11202416" y="25400"/>
                    <a:pt x="1119543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C4E69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9328398" y="10436870"/>
            <a:ext cx="2305943" cy="31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Finalizat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47280" y="8893174"/>
            <a:ext cx="1492300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Documentare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83428" y="9037637"/>
            <a:ext cx="925116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Finalizat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756940" y="8822731"/>
            <a:ext cx="16840736" cy="9525"/>
          </a:xfrm>
          <a:prstGeom prst="line">
            <a:avLst/>
          </a:prstGeom>
          <a:ln cap="flat" w="38100">
            <a:solidFill>
              <a:srgbClr val="5C4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6158119" y="8165804"/>
            <a:ext cx="0" cy="621043"/>
          </a:xfrm>
          <a:prstGeom prst="line">
            <a:avLst/>
          </a:prstGeom>
          <a:ln cap="flat" w="38100">
            <a:solidFill>
              <a:srgbClr val="5C4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1945986" y="8165804"/>
            <a:ext cx="0" cy="621043"/>
          </a:xfrm>
          <a:prstGeom prst="line">
            <a:avLst/>
          </a:prstGeom>
          <a:ln cap="flat" w="38100">
            <a:solidFill>
              <a:srgbClr val="5C4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8667977" y="8857466"/>
            <a:ext cx="0" cy="621043"/>
          </a:xfrm>
          <a:prstGeom prst="line">
            <a:avLst/>
          </a:prstGeom>
          <a:ln cap="flat" w="38100">
            <a:solidFill>
              <a:srgbClr val="5C4E6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593800"/>
            <a:ext cx="7131992" cy="81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Planificare și Timeline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702867"/>
            <a:ext cx="9445526" cy="166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Utilizând Timeline-ul Asana, am estabelit succesiunea logică a sarcinilor și dependențele critice. Vizualizarea în format Gantt a permis identificarea drumului critic și alocare optimă a resurselor. Am planificat 45 de ore de lucru, distribuite echilibrat pe parcursul a trei săptămâni.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884241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Etape planificate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53211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Analiza cerințelor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936902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Proiectare arhitectură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420594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Definire structură bază de 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904285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Planificare interfață utilizator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7092" y="4884241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Dependențe logice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27092" y="5453211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Backend după analiza cerințelor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7092" y="5936902"/>
            <a:ext cx="4420195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Frontend după proiectarea arhitecturii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27092" y="6817519"/>
            <a:ext cx="4420195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Testare după finalizare ambelor componente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27092" y="7698135"/>
            <a:ext cx="4420195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Documentare în paralel cu dezvoltarea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93800"/>
            <a:ext cx="6202264" cy="81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Faza de Dezvoltare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903041"/>
            <a:ext cx="5227736" cy="3230910"/>
            <a:chOff x="0" y="0"/>
            <a:chExt cx="6970315" cy="430788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970268" cy="4307840"/>
            </a:xfrm>
            <a:custGeom>
              <a:avLst/>
              <a:gdLst/>
              <a:ahLst/>
              <a:cxnLst/>
              <a:rect r="r" b="b" t="t" l="l"/>
              <a:pathLst>
                <a:path h="4307840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4307840"/>
                  </a:lnTo>
                  <a:lnTo>
                    <a:pt x="0" y="430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t="0" r="-4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6372374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842224"/>
            <a:ext cx="5227736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Responsabil:</a:t>
            </a: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Mita Andrei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387977"/>
            <a:ext cx="5227736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Dezvoltarea logicii de server, creare bază de date, și implementare API-urilor pentru gestionarea resurselor.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529982" y="2903041"/>
            <a:ext cx="5227885" cy="3231059"/>
            <a:chOff x="0" y="0"/>
            <a:chExt cx="6970513" cy="430807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970522" cy="4308094"/>
            </a:xfrm>
            <a:custGeom>
              <a:avLst/>
              <a:gdLst/>
              <a:ahLst/>
              <a:cxnLst/>
              <a:rect r="r" b="b" t="t" l="l"/>
              <a:pathLst>
                <a:path h="4308094" w="6970522">
                  <a:moveTo>
                    <a:pt x="0" y="0"/>
                  </a:moveTo>
                  <a:lnTo>
                    <a:pt x="6970522" y="0"/>
                  </a:lnTo>
                  <a:lnTo>
                    <a:pt x="6970522" y="4308094"/>
                  </a:lnTo>
                  <a:lnTo>
                    <a:pt x="0" y="430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" t="0" r="-4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529982" y="6372522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9982" y="6842372"/>
            <a:ext cx="522788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Responsabil:</a:t>
            </a: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Stas Ivanov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9982" y="7388126"/>
            <a:ext cx="5227885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Construirea interfeței utilizator, integrare cu API backend, și optimizare experiență utilizator.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067878" y="2903041"/>
            <a:ext cx="5227885" cy="3231059"/>
            <a:chOff x="0" y="0"/>
            <a:chExt cx="6970513" cy="430807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6970522" cy="4308094"/>
            </a:xfrm>
            <a:custGeom>
              <a:avLst/>
              <a:gdLst/>
              <a:ahLst/>
              <a:cxnLst/>
              <a:rect r="r" b="b" t="t" l="l"/>
              <a:pathLst>
                <a:path h="4308094" w="6970522">
                  <a:moveTo>
                    <a:pt x="0" y="0"/>
                  </a:moveTo>
                  <a:lnTo>
                    <a:pt x="6970522" y="0"/>
                  </a:lnTo>
                  <a:lnTo>
                    <a:pt x="6970522" y="4308094"/>
                  </a:lnTo>
                  <a:lnTo>
                    <a:pt x="0" y="430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" t="0" r="-4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067878" y="6372522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Integrare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67878" y="6842372"/>
            <a:ext cx="522788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Coordonare:</a:t>
            </a: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Zaharov Serghei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67878" y="7388126"/>
            <a:ext cx="5227885" cy="12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Asigurarea comunicării corecte între componentele backend și frontend, testare integrării și rezolvare conflicte.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311622"/>
            <a:ext cx="6821984" cy="813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Testare și Documentare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735313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🧪</a:t>
            </a:r>
            <a:r>
              <a:rPr lang="en-US" sz="2437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 Testare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304282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Responsabil:</a:t>
            </a: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Chiriac 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924449"/>
            <a:ext cx="4420195" cy="285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Testare unitară a componentelor individuale, testare integrării între moduli și testare sistemică end-to-end. Identificare și raportare bug-uri cu prioritate și severitate, urmată de colaborare cu echipa de dezvoltare pentru remediare și retestare.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926164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Teste unitare pentru funcții critice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409855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Testare API-uri cu date diverse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7893546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Validare interfață și 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8377237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 de performanță și siguranță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27092" y="2735313"/>
            <a:ext cx="3101131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📚</a:t>
            </a:r>
            <a:r>
              <a:rPr lang="en-US" sz="2437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 Documentare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27092" y="3304282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Responsabil:</a:t>
            </a: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Niculiti Nichita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27092" y="3924449"/>
            <a:ext cx="4420195" cy="206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Redactare manuală de utilizator cuprinzând ghid pas-cu-pas și ghid tehnic pentru dezvoltatori cu detalii de arhitectură, API-uri și proceduri de deployment.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27092" y="6132314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Manual de utilizator complet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27092" y="6616005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Ghid tehnic detaliat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27092" y="7099697"/>
            <a:ext cx="442019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Documentare cod și comentarii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27092" y="7583389"/>
            <a:ext cx="4420195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Proceduri de instalare și configurare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139702"/>
            <a:ext cx="11185928" cy="77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Dashboard și Raport de Performanță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72743"/>
            <a:ext cx="16303526" cy="87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Utilizând Dashboard-ul Asana, am urmărit progresul în timp real și am analizat performanța echipei. Rezultatele demonstrează finalizarea cu succes și managementul eficient al resurselor.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517082"/>
            <a:ext cx="16313051" cy="3596729"/>
            <a:chOff x="0" y="0"/>
            <a:chExt cx="21750735" cy="47956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50655" cy="4795647"/>
            </a:xfrm>
            <a:custGeom>
              <a:avLst/>
              <a:gdLst/>
              <a:ahLst/>
              <a:cxnLst/>
              <a:rect r="r" b="b" t="t" l="l"/>
              <a:pathLst>
                <a:path h="4795647" w="21750655">
                  <a:moveTo>
                    <a:pt x="0" y="56007"/>
                  </a:moveTo>
                  <a:cubicBezTo>
                    <a:pt x="0" y="25019"/>
                    <a:pt x="25146" y="0"/>
                    <a:pt x="56007" y="0"/>
                  </a:cubicBezTo>
                  <a:lnTo>
                    <a:pt x="21694648" y="0"/>
                  </a:lnTo>
                  <a:lnTo>
                    <a:pt x="21694648" y="6350"/>
                  </a:lnTo>
                  <a:lnTo>
                    <a:pt x="21694648" y="0"/>
                  </a:lnTo>
                  <a:cubicBezTo>
                    <a:pt x="21725637" y="0"/>
                    <a:pt x="21750655" y="25019"/>
                    <a:pt x="21750655" y="56007"/>
                  </a:cubicBezTo>
                  <a:lnTo>
                    <a:pt x="21744305" y="56007"/>
                  </a:lnTo>
                  <a:lnTo>
                    <a:pt x="21750655" y="56007"/>
                  </a:lnTo>
                  <a:lnTo>
                    <a:pt x="21750655" y="4739640"/>
                  </a:lnTo>
                  <a:lnTo>
                    <a:pt x="21744305" y="4739640"/>
                  </a:lnTo>
                  <a:lnTo>
                    <a:pt x="21750655" y="4739640"/>
                  </a:lnTo>
                  <a:cubicBezTo>
                    <a:pt x="21750655" y="4770501"/>
                    <a:pt x="21725510" y="4795647"/>
                    <a:pt x="21694648" y="4795647"/>
                  </a:cubicBezTo>
                  <a:lnTo>
                    <a:pt x="21694648" y="4789297"/>
                  </a:lnTo>
                  <a:lnTo>
                    <a:pt x="21694648" y="4795647"/>
                  </a:lnTo>
                  <a:lnTo>
                    <a:pt x="56007" y="4795647"/>
                  </a:lnTo>
                  <a:lnTo>
                    <a:pt x="56007" y="4789297"/>
                  </a:lnTo>
                  <a:lnTo>
                    <a:pt x="56007" y="4795647"/>
                  </a:lnTo>
                  <a:cubicBezTo>
                    <a:pt x="25019" y="4795647"/>
                    <a:pt x="0" y="4770628"/>
                    <a:pt x="0" y="4739640"/>
                  </a:cubicBezTo>
                  <a:lnTo>
                    <a:pt x="0" y="56007"/>
                  </a:lnTo>
                  <a:lnTo>
                    <a:pt x="6350" y="56007"/>
                  </a:lnTo>
                  <a:lnTo>
                    <a:pt x="0" y="56007"/>
                  </a:lnTo>
                  <a:moveTo>
                    <a:pt x="12700" y="56007"/>
                  </a:moveTo>
                  <a:lnTo>
                    <a:pt x="12700" y="4739640"/>
                  </a:lnTo>
                  <a:lnTo>
                    <a:pt x="6350" y="4739640"/>
                  </a:lnTo>
                  <a:lnTo>
                    <a:pt x="12700" y="4739640"/>
                  </a:lnTo>
                  <a:cubicBezTo>
                    <a:pt x="12700" y="4763516"/>
                    <a:pt x="32131" y="4782947"/>
                    <a:pt x="56007" y="4782947"/>
                  </a:cubicBezTo>
                  <a:lnTo>
                    <a:pt x="21694648" y="4782947"/>
                  </a:lnTo>
                  <a:cubicBezTo>
                    <a:pt x="21718651" y="4782947"/>
                    <a:pt x="21737955" y="4763516"/>
                    <a:pt x="21737955" y="4739640"/>
                  </a:cubicBezTo>
                  <a:lnTo>
                    <a:pt x="21737955" y="56007"/>
                  </a:lnTo>
                  <a:cubicBezTo>
                    <a:pt x="21737955" y="32131"/>
                    <a:pt x="21718524" y="12700"/>
                    <a:pt x="21694648" y="12700"/>
                  </a:cubicBezTo>
                  <a:lnTo>
                    <a:pt x="56007" y="12700"/>
                  </a:lnTo>
                  <a:lnTo>
                    <a:pt x="56007" y="6350"/>
                  </a:lnTo>
                  <a:lnTo>
                    <a:pt x="56007" y="12700"/>
                  </a:lnTo>
                  <a:cubicBezTo>
                    <a:pt x="32131" y="12700"/>
                    <a:pt x="12700" y="32131"/>
                    <a:pt x="12700" y="5600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762" y="4531370"/>
            <a:ext cx="16284476" cy="713631"/>
            <a:chOff x="0" y="0"/>
            <a:chExt cx="21712635" cy="9515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12682" cy="951484"/>
            </a:xfrm>
            <a:custGeom>
              <a:avLst/>
              <a:gdLst/>
              <a:ahLst/>
              <a:cxnLst/>
              <a:rect r="r" b="b" t="t" l="l"/>
              <a:pathLst>
                <a:path h="951484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49859" y="4613522"/>
            <a:ext cx="438462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Criteriu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9904" y="4613522"/>
            <a:ext cx="5194101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Rezultat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9426" y="4613522"/>
            <a:ext cx="519886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DAD1E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Evaluare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01762" y="5245001"/>
            <a:ext cx="16284476" cy="713631"/>
            <a:chOff x="0" y="0"/>
            <a:chExt cx="21712635" cy="9515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12682" cy="951484"/>
            </a:xfrm>
            <a:custGeom>
              <a:avLst/>
              <a:gdLst/>
              <a:ahLst/>
              <a:cxnLst/>
              <a:rect r="r" b="b" t="t" l="l"/>
              <a:pathLst>
                <a:path h="951484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49859" y="5327154"/>
            <a:ext cx="438462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Grad finalizare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9904" y="5327154"/>
            <a:ext cx="5194101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100%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39426" y="5327154"/>
            <a:ext cx="519886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✓ Complet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1762" y="5958631"/>
            <a:ext cx="16284476" cy="713631"/>
            <a:chOff x="0" y="0"/>
            <a:chExt cx="21712635" cy="9515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12682" cy="951484"/>
            </a:xfrm>
            <a:custGeom>
              <a:avLst/>
              <a:gdLst/>
              <a:ahLst/>
              <a:cxnLst/>
              <a:rect r="r" b="b" t="t" l="l"/>
              <a:pathLst>
                <a:path h="951484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49859" y="6040785"/>
            <a:ext cx="438462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Timp estimat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9904" y="6040785"/>
            <a:ext cx="5194101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45 ore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39426" y="6040785"/>
            <a:ext cx="519886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Planificat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1762" y="6672262"/>
            <a:ext cx="16284476" cy="713631"/>
            <a:chOff x="0" y="0"/>
            <a:chExt cx="21712635" cy="9515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12682" cy="951484"/>
            </a:xfrm>
            <a:custGeom>
              <a:avLst/>
              <a:gdLst/>
              <a:ahLst/>
              <a:cxnLst/>
              <a:rect r="r" b="b" t="t" l="l"/>
              <a:pathLst>
                <a:path h="951484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49859" y="6754416"/>
            <a:ext cx="438462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Timp real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39904" y="6754416"/>
            <a:ext cx="5194101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42 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39426" y="6754416"/>
            <a:ext cx="519886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✓ Sub buget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01762" y="7385894"/>
            <a:ext cx="16284476" cy="713631"/>
            <a:chOff x="0" y="0"/>
            <a:chExt cx="21712635" cy="9515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712682" cy="951484"/>
            </a:xfrm>
            <a:custGeom>
              <a:avLst/>
              <a:gdLst/>
              <a:ahLst/>
              <a:cxnLst/>
              <a:rect r="r" b="b" t="t" l="l"/>
              <a:pathLst>
                <a:path h="951484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951484"/>
                  </a:lnTo>
                  <a:lnTo>
                    <a:pt x="0" y="95148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49859" y="7468046"/>
            <a:ext cx="4384625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Calitatea livrabilelor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39904" y="7468046"/>
            <a:ext cx="5194101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Înalt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39426" y="7468046"/>
            <a:ext cx="5198864" cy="4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✓ Excelent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C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4163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6136" y="326231"/>
            <a:ext cx="4837808" cy="43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94CAF"/>
                </a:solidFill>
                <a:latin typeface="Arimo Bold"/>
                <a:ea typeface="Arimo Bold"/>
                <a:cs typeface="Arimo Bold"/>
                <a:sym typeface="Arimo Bold"/>
              </a:rPr>
              <a:t>Implicare Echipă și Colaborare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96035" y="1892796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18%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821906" y="1048345"/>
            <a:ext cx="1935510" cy="1935510"/>
            <a:chOff x="0" y="0"/>
            <a:chExt cx="2580680" cy="258068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983236" y="3125986"/>
            <a:ext cx="1612999" cy="22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Zaharov Serghei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136" y="3376464"/>
            <a:ext cx="8547199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Lider și coordonare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4564" y="1892796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17%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530435" y="1048345"/>
            <a:ext cx="1935510" cy="1935510"/>
            <a:chOff x="0" y="0"/>
            <a:chExt cx="2580680" cy="258068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91616" y="3125986"/>
            <a:ext cx="1612999" cy="22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Mita Andrei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24516" y="3376464"/>
            <a:ext cx="8547348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Dezvoltare backend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96035" y="4765179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17%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821906" y="3920729"/>
            <a:ext cx="1935510" cy="1935510"/>
            <a:chOff x="0" y="0"/>
            <a:chExt cx="2580680" cy="258068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983236" y="5998369"/>
            <a:ext cx="1612999" cy="22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Stas Ivanov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6136" y="6248846"/>
            <a:ext cx="8547199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Dezvoltare 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04564" y="4765179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16%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530435" y="3920729"/>
            <a:ext cx="1935510" cy="1935510"/>
            <a:chOff x="0" y="0"/>
            <a:chExt cx="2580680" cy="258068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691616" y="5998369"/>
            <a:ext cx="1612999" cy="22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Chiriac 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24516" y="6248846"/>
            <a:ext cx="8547348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Testare sisteme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96035" y="7637561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16%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3821906" y="6793111"/>
            <a:ext cx="1935510" cy="1935510"/>
            <a:chOff x="0" y="0"/>
            <a:chExt cx="2580680" cy="258068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983236" y="8870751"/>
            <a:ext cx="1612999" cy="22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Niculiti Nichita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6136" y="9121229"/>
            <a:ext cx="8547199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Documentare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04564" y="7637561"/>
            <a:ext cx="1587104" cy="28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16%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2530435" y="6793111"/>
            <a:ext cx="1935510" cy="1935510"/>
            <a:chOff x="0" y="0"/>
            <a:chExt cx="2580680" cy="258068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2580640" cy="2580640"/>
            </a:xfrm>
            <a:custGeom>
              <a:avLst/>
              <a:gdLst/>
              <a:ahLst/>
              <a:cxnLst/>
              <a:rect r="r" b="b" t="t" l="l"/>
              <a:pathLst>
                <a:path h="2580640" w="2580640">
                  <a:moveTo>
                    <a:pt x="0" y="0"/>
                  </a:moveTo>
                  <a:lnTo>
                    <a:pt x="2580640" y="0"/>
                  </a:lnTo>
                  <a:lnTo>
                    <a:pt x="2580640" y="2580640"/>
                  </a:lnTo>
                  <a:lnTo>
                    <a:pt x="0" y="2580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691616" y="8870751"/>
            <a:ext cx="1612999" cy="22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2"/>
              </a:lnSpc>
            </a:pPr>
            <a:r>
              <a:rPr lang="en-US" sz="1249" b="true">
                <a:solidFill>
                  <a:srgbClr val="DAD1E6"/>
                </a:solidFill>
                <a:latin typeface="Arimo Bold"/>
                <a:ea typeface="Arimo Bold"/>
                <a:cs typeface="Arimo Bold"/>
                <a:sym typeface="Arimo Bold"/>
              </a:rPr>
              <a:t>Iacob Stas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24516" y="9121229"/>
            <a:ext cx="8547348" cy="2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0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Analiză și raport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6136" y="9463236"/>
            <a:ext cx="17255729" cy="52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2"/>
              </a:lnSpc>
            </a:pPr>
            <a:r>
              <a:rPr lang="en-US" sz="1299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Echipa a lucrat în regim colaborativ utilizând comentarii Asana, update-uri de progres și sesiuni săptămânale de coordonare. Distribuția uniforme a muncii și feedback-ul continuu au asigurat o implicare echilibrată și o comunicare transparentă. Liderul de echipă a facilitat sincronizarea activităților și a menținut contact cu observatorul extern.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DAG2ld7a2js</dc:identifier>
  <dcterms:modified xsi:type="dcterms:W3CDTF">2011-08-01T06:04:30Z</dcterms:modified>
  <cp:revision>1</cp:revision>
  <dc:title>Modulul-Administrare-Resurse.pptx</dc:title>
</cp:coreProperties>
</file>